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51206400" cy="365760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442"/>
    <a:srgbClr val="008080"/>
    <a:srgbClr val="8AA5DC"/>
    <a:srgbClr val="FFFFFF"/>
    <a:srgbClr val="FF33CC"/>
    <a:srgbClr val="333333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13" d="100"/>
          <a:sy n="13" d="100"/>
        </p:scale>
        <p:origin x="1404" y="138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62275" y="876300"/>
            <a:ext cx="331152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Poster- no more</a:t>
            </a:r>
            <a:r>
              <a:rPr lang="en-AU" baseline="0" dirty="0" smtClean="0"/>
              <a:t> than 1000 words in total (including headings)- except for the references.</a:t>
            </a:r>
          </a:p>
          <a:p>
            <a:r>
              <a:rPr lang="en-AU" baseline="0" dirty="0" smtClean="0"/>
              <a:t>All text must be in students </a:t>
            </a:r>
            <a:r>
              <a:rPr lang="en-AU" baseline="0" smtClean="0"/>
              <a:t>own words.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547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465263"/>
            <a:ext cx="11520488" cy="312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465263"/>
            <a:ext cx="34412237" cy="312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65263"/>
            <a:ext cx="46085125" cy="609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679400" y="8534400"/>
            <a:ext cx="22966363" cy="11991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679400" y="20678775"/>
            <a:ext cx="22966363" cy="1199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534400"/>
            <a:ext cx="22966363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6689725"/>
            <a:ext cx="12814300" cy="29886275"/>
          </a:xfrm>
          <a:prstGeom prst="rect">
            <a:avLst/>
          </a:prstGeom>
          <a:solidFill>
            <a:schemeClr val="accent5">
              <a:lumMod val="90000"/>
              <a:alpha val="50000"/>
            </a:schemeClr>
          </a:solidFill>
          <a:ln>
            <a:noFill/>
          </a:ln>
          <a:effectLst/>
          <a:extLst/>
        </p:spPr>
        <p:txBody>
          <a:bodyPr wrap="none" lIns="274430" tIns="138248" rIns="274430" bIns="138248" anchor="ctr"/>
          <a:lstStyle/>
          <a:p>
            <a:pPr marL="1027113" indent="-1027113" algn="ctr" defTabSz="6288088"/>
            <a:endParaRPr lang="en-US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9964063" y="0"/>
            <a:ext cx="1072673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40636825" y="0"/>
            <a:ext cx="105695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20650200" y="0"/>
            <a:ext cx="93424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6689725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7150100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12827000" y="35801300"/>
            <a:ext cx="383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12814300" y="6689725"/>
            <a:ext cx="0" cy="2988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1062038" y="6721475"/>
            <a:ext cx="0" cy="2992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13544550" y="0"/>
            <a:ext cx="0" cy="3657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25949275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38392100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50028475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7938"/>
            <a:ext cx="20802600" cy="13636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wrap="none" lIns="274430" tIns="138248" rIns="274430" bIns="138248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465263"/>
            <a:ext cx="460851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8534400"/>
            <a:ext cx="46085125" cy="2413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33307338"/>
            <a:ext cx="119475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3307338"/>
            <a:ext cx="162147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3307338"/>
            <a:ext cx="119475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fld id="{1E2B1309-A9D8-4C66-99C6-860A28674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72178" y="1251881"/>
            <a:ext cx="36490275" cy="3879850"/>
          </a:xfrm>
          <a:solidFill>
            <a:schemeClr val="bg1"/>
          </a:solidFill>
        </p:spPr>
        <p:txBody>
          <a:bodyPr/>
          <a:lstStyle/>
          <a:p>
            <a:r>
              <a:rPr lang="en-US" sz="9000" b="1" dirty="0" smtClean="0">
                <a:solidFill>
                  <a:schemeClr val="accent1">
                    <a:lumMod val="25000"/>
                  </a:schemeClr>
                </a:solidFill>
              </a:rPr>
              <a:t>Scientific </a:t>
            </a:r>
            <a:r>
              <a:rPr lang="en-US" sz="9000" b="1" dirty="0">
                <a:solidFill>
                  <a:schemeClr val="accent1">
                    <a:lumMod val="25000"/>
                  </a:schemeClr>
                </a:solidFill>
              </a:rPr>
              <a:t>P</a:t>
            </a:r>
            <a:r>
              <a:rPr lang="en-US" sz="9000" b="1" dirty="0" smtClean="0">
                <a:solidFill>
                  <a:schemeClr val="accent1">
                    <a:lumMod val="25000"/>
                  </a:schemeClr>
                </a:solidFill>
              </a:rPr>
              <a:t>oster Title</a:t>
            </a:r>
            <a:br>
              <a:rPr lang="en-US" sz="90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9000" b="1" dirty="0" smtClean="0">
                <a:solidFill>
                  <a:schemeClr val="accent1">
                    <a:lumMod val="25000"/>
                  </a:schemeClr>
                </a:solidFill>
              </a:rPr>
              <a:t>What is your research question?</a:t>
            </a:r>
            <a:br>
              <a:rPr lang="en-US" sz="90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48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(Is your research question original, clear, concise, investigable and draws on the key knowledge and skills?)</a:t>
            </a:r>
            <a:r>
              <a:rPr lang="en-US" sz="7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endParaRPr lang="en-US" sz="90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7993856"/>
            <a:ext cx="10283825" cy="65587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/>
          <a:lstStyle/>
          <a:p>
            <a:pPr marL="0" indent="0" algn="ctr">
              <a:spcBef>
                <a:spcPct val="0"/>
              </a:spcBef>
              <a:spcAft>
                <a:spcPct val="65000"/>
              </a:spcAft>
              <a:buFontTx/>
              <a:buNone/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INTRODUCTION</a:t>
            </a:r>
          </a:p>
          <a:p>
            <a:pPr>
              <a:spcBef>
                <a:spcPct val="0"/>
              </a:spcBef>
              <a:spcAft>
                <a:spcPct val="65000"/>
              </a:spcAft>
            </a:pPr>
            <a:r>
              <a:rPr lang="en-US" sz="36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</a:rPr>
              <a:t>Have you identified and defined relevant background concepts?</a:t>
            </a:r>
          </a:p>
          <a:p>
            <a:pPr>
              <a:spcBef>
                <a:spcPct val="0"/>
              </a:spcBef>
              <a:spcAft>
                <a:spcPct val="65000"/>
              </a:spcAft>
            </a:pPr>
            <a:r>
              <a:rPr lang="en-US" sz="36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</a:rPr>
              <a:t>Have you identified and justified the dependent, independent and all controlled variables</a:t>
            </a:r>
            <a:r>
              <a:rPr lang="en-US" sz="3600" dirty="0" smtClean="0">
                <a:solidFill>
                  <a:schemeClr val="accent3">
                    <a:lumMod val="65000"/>
                  </a:schemeClr>
                </a:solidFill>
                <a:latin typeface="+mj-lt"/>
              </a:rPr>
              <a:t>?</a:t>
            </a:r>
            <a:endParaRPr lang="en-US" sz="3600" dirty="0">
              <a:solidFill>
                <a:schemeClr val="accent3">
                  <a:lumMod val="65000"/>
                </a:schemeClr>
              </a:solidFill>
              <a:latin typeface="+mj-lt"/>
            </a:endParaRPr>
          </a:p>
          <a:p>
            <a:pPr marL="0" indent="0" eaLnBrk="0" hangingPunct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Font typeface="Wingdings 3" pitchFamily="18" charset="2"/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11418920" y="5362441"/>
            <a:ext cx="30135513" cy="101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>
            <a:spAutoFit/>
          </a:bodyPr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4800" b="1" dirty="0" smtClean="0">
                <a:solidFill>
                  <a:srgbClr val="004442"/>
                </a:solidFill>
                <a:latin typeface="+mn-lt"/>
              </a:rPr>
              <a:t>AUTHOR</a:t>
            </a:r>
            <a:endParaRPr lang="en-US" sz="4800" b="1" dirty="0">
              <a:solidFill>
                <a:srgbClr val="004442"/>
              </a:solidFill>
              <a:latin typeface="+mn-lt"/>
            </a:endParaRPr>
          </a:p>
        </p:txBody>
      </p:sp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46085125" y="9723438"/>
            <a:ext cx="3975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2" tIns="45696" rIns="91392" bIns="45696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599" y="14552613"/>
            <a:ext cx="10283825" cy="5327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AU" sz="4500" b="1" dirty="0" smtClean="0">
                <a:solidFill>
                  <a:srgbClr val="004442"/>
                </a:solidFill>
              </a:rPr>
              <a:t>AIM</a:t>
            </a:r>
          </a:p>
          <a:p>
            <a:pPr marL="685800" indent="-685800"/>
            <a:r>
              <a:rPr lang="en-AU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it clear?</a:t>
            </a:r>
          </a:p>
          <a:p>
            <a:pPr marL="685800" indent="-685800"/>
            <a:r>
              <a:rPr lang="en-AU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it relevant to the research question?</a:t>
            </a:r>
          </a:p>
          <a:p>
            <a:pPr marL="685800" indent="-685800"/>
            <a:r>
              <a:rPr lang="en-AU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Does it relate directly to the dependent and independent variables?</a:t>
            </a: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599" y="19880225"/>
            <a:ext cx="10283826" cy="1529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4500" b="1" dirty="0" smtClean="0">
                <a:solidFill>
                  <a:srgbClr val="004442"/>
                </a:solidFill>
              </a:rPr>
              <a:t>HYPOTHESIS</a:t>
            </a:r>
          </a:p>
          <a:p>
            <a:pPr marL="685800" indent="-685800"/>
            <a:r>
              <a:rPr lang="en-AU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it a prediction?</a:t>
            </a:r>
          </a:p>
          <a:p>
            <a:pPr marL="685800" indent="-685800"/>
            <a:r>
              <a:rPr lang="en-AU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it based on the effect changing one variable will have on the other?</a:t>
            </a: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685800" indent="-685800"/>
            <a:endParaRPr lang="en-AU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37904" y="7993856"/>
            <a:ext cx="11593288" cy="111261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</a:rPr>
              <a:t>METHODOLOGY</a:t>
            </a:r>
          </a:p>
          <a:p>
            <a:pPr marL="685800" indent="-685800"/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comprehensively selected appropriate equipment and materials?</a:t>
            </a:r>
          </a:p>
          <a:p>
            <a:pPr marL="685800" indent="-685800"/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Does your method comprehensively meet your aim?</a:t>
            </a:r>
          </a:p>
          <a:p>
            <a:pPr marL="685800" indent="-685800"/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identified, explained and managed risks?</a:t>
            </a:r>
          </a:p>
          <a:p>
            <a:pPr marL="685800" indent="-685800"/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incorporated safe and ethical work practices?</a:t>
            </a:r>
          </a:p>
          <a:p>
            <a:pPr marL="685800" indent="-685800"/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your method repeatable?</a:t>
            </a:r>
            <a:endParaRPr lang="en-US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sz="8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sz="80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sz="8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sz="80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37904" y="19119979"/>
            <a:ext cx="11593288" cy="162482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39725" indent="-339725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  <a:tabLst>
                <a:tab pos="1028700" algn="l"/>
              </a:tabLst>
            </a:pPr>
            <a:r>
              <a:rPr lang="en-US" sz="4500" b="1" dirty="0">
                <a:solidFill>
                  <a:schemeClr val="accent1">
                    <a:lumMod val="25000"/>
                  </a:schemeClr>
                </a:solidFill>
              </a:rPr>
              <a:t>RESULTS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collected relevant data systematically?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Is your raw data clear, accurate and detailed?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processed your data in the most appropriate ways to illustrate trends, patterns and/or scientific relationships</a:t>
            </a:r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?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r>
              <a:rPr lang="en-US" sz="3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comprehensively explained how accuracy, prevision, reliability, validity, uncertainty and errors relate to your collected data?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tabLst>
                <a:tab pos="1028700" algn="l"/>
              </a:tabLst>
            </a:pPr>
            <a:endParaRPr lang="en-US" sz="3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6486677" y="8015580"/>
            <a:ext cx="11521280" cy="276629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DISCUSSION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cs typeface="Times New Roman" pitchFamily="18" charset="0"/>
              </a:rPr>
              <a:t>Analysis and evaluation of primary data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analysed and explained your investigation data?</a:t>
            </a:r>
          </a:p>
          <a:p>
            <a:pPr marL="685800" indent="-685800"/>
            <a:endParaRPr lang="en-US" sz="45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cs typeface="Times New Roman" pitchFamily="18" charset="0"/>
              </a:rPr>
              <a:t>Sources of errors and uncertainty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Does your discussion address all possible sources of error and uncertainty?</a:t>
            </a: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cs typeface="Times New Roman" pitchFamily="18" charset="0"/>
              </a:rPr>
              <a:t>Limitations of data and methodologies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How is your analysis limited by the data you did or did not collect?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Were the procedures you used appropriate and effective?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made practical suggestions for improvements to the experimental design?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suggested possible further investigations?</a:t>
            </a:r>
          </a:p>
          <a:p>
            <a:pPr marL="685800" indent="-685800"/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solidFill>
                  <a:schemeClr val="accent4">
                    <a:lumMod val="65000"/>
                    <a:lumOff val="35000"/>
                  </a:schemeClr>
                </a:solidFill>
                <a:cs typeface="Times New Roman" pitchFamily="18" charset="0"/>
              </a:rPr>
              <a:t>Links between investigation results and concepts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explained the link between your investigation findings and the relevant scientific concepts you included in the Introduction section?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used scientific language and conventions?</a:t>
            </a:r>
          </a:p>
          <a:p>
            <a:pPr>
              <a:buNone/>
            </a:pPr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8988921" y="7993856"/>
            <a:ext cx="10664951" cy="1449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</a:rPr>
              <a:t>CONCLUSION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Is it valid given your analysis and evaluation?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Does it relate data collected to the hypothesis and/or aim?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Have you used scientific language and conventions?</a:t>
            </a:r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AU" dirty="0" smtClean="0">
              <a:solidFill>
                <a:schemeClr val="accent3">
                  <a:lumMod val="65000"/>
                </a:schemeClr>
              </a:solidFill>
            </a:endParaRPr>
          </a:p>
          <a:p>
            <a:pPr>
              <a:buNone/>
            </a:pPr>
            <a:endParaRPr lang="en-AU" dirty="0">
              <a:solidFill>
                <a:schemeClr val="accent3">
                  <a:lumMod val="65000"/>
                </a:schemeClr>
              </a:solidFill>
            </a:endParaRPr>
          </a:p>
          <a:p>
            <a:pPr>
              <a:buNone/>
            </a:pPr>
            <a:endParaRPr lang="en-AU" dirty="0" smtClean="0">
              <a:solidFill>
                <a:schemeClr val="accent3">
                  <a:lumMod val="65000"/>
                </a:schemeClr>
              </a:solidFill>
            </a:endParaRPr>
          </a:p>
          <a:p>
            <a:pPr>
              <a:buNone/>
            </a:pPr>
            <a:endParaRPr lang="en-AU" dirty="0">
              <a:solidFill>
                <a:schemeClr val="accent3">
                  <a:lumMod val="65000"/>
                </a:schemeClr>
              </a:solidFill>
            </a:endParaRPr>
          </a:p>
          <a:p>
            <a:pPr>
              <a:buNone/>
            </a:pPr>
            <a:endParaRPr lang="en-AU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88921" y="22490132"/>
            <a:ext cx="10664951" cy="128342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REFERENCES AND ACKNOWLEDGEMENTS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</a:t>
            </a:r>
            <a:r>
              <a:rPr lang="en-US" sz="4500" b="1" dirty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you used a standard scientific referencing system?</a:t>
            </a:r>
          </a:p>
          <a:p>
            <a:pPr marL="685800" indent="-685800"/>
            <a:r>
              <a:rPr lang="en-US" sz="45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cs typeface="Times New Roman" pitchFamily="18" charset="0"/>
              </a:rPr>
              <a:t>Have you referred to specific pages/sections in your logbook?</a:t>
            </a:r>
          </a:p>
          <a:p>
            <a:pPr marL="685800" indent="-685800"/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US" sz="4500" b="1" dirty="0" smtClean="0">
              <a:solidFill>
                <a:schemeClr val="accent4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685800" indent="-685800"/>
            <a:endParaRPr lang="en-AU" sz="45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poster with graphics</Template>
  <TotalTime>64</TotalTime>
  <Words>366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 3</vt:lpstr>
      <vt:lpstr>Medical poster with graphics</vt:lpstr>
      <vt:lpstr>Scientific Poster Title What is your research question? (Is your research question original, clear, concise, investigable and draws on the key knowledge and skills?) 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</dc:title>
  <dc:creator>Sue Hardy</dc:creator>
  <cp:keywords/>
  <cp:lastModifiedBy>Sue Hardy</cp:lastModifiedBy>
  <cp:revision>14</cp:revision>
  <cp:lastPrinted>2004-07-01T22:30:03Z</cp:lastPrinted>
  <dcterms:created xsi:type="dcterms:W3CDTF">2015-10-28T01:35:46Z</dcterms:created>
  <dcterms:modified xsi:type="dcterms:W3CDTF">2017-01-13T06:00:19Z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